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79300" cy="6858000"/>
  <p:notesSz cx="7559675" cy="1069181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2"/>
  </p:normalViewPr>
  <p:slideViewPr>
    <p:cSldViewPr snapToGrid="0" snapToObjects="1">
      <p:cViewPr>
        <p:scale>
          <a:sx n="95" d="100"/>
          <a:sy n="95" d="100"/>
        </p:scale>
        <p:origin x="68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a-DK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1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60F0DA8-1068-492B-9CEF-95B621BC0136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6263" y="1336675"/>
            <a:ext cx="6407150" cy="3608388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9A7B99D-0B4B-4969-81CF-0F2ACD432A40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6263" y="1336675"/>
            <a:ext cx="6407150" cy="3608388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7536DBE-4850-4883-9180-4968AD7ED8F2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da-DK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a-DK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7.ti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1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2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3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4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fontScale="94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sp>
        <p:nvSpPr>
          <p:cNvPr id="1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1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2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22" name="Group 15"/>
          <p:cNvGrpSpPr/>
          <p:nvPr/>
        </p:nvGrpSpPr>
        <p:grpSpPr>
          <a:xfrm>
            <a:off x="11017800" y="228960"/>
            <a:ext cx="1149480" cy="6268680"/>
            <a:chOff x="11017800" y="228960"/>
            <a:chExt cx="1149480" cy="6268680"/>
          </a:xfrm>
        </p:grpSpPr>
        <p:grpSp>
          <p:nvGrpSpPr>
            <p:cNvPr id="23" name="Group 16"/>
            <p:cNvGrpSpPr/>
            <p:nvPr/>
          </p:nvGrpSpPr>
          <p:grpSpPr>
            <a:xfrm>
              <a:off x="11091600" y="5391720"/>
              <a:ext cx="1059480" cy="1105920"/>
              <a:chOff x="11091600" y="5391720"/>
              <a:chExt cx="1059480" cy="1105920"/>
            </a:xfrm>
          </p:grpSpPr>
          <p:sp>
            <p:nvSpPr>
              <p:cNvPr id="24" name="CustomShape 17"/>
              <p:cNvSpPr/>
              <p:nvPr/>
            </p:nvSpPr>
            <p:spPr>
              <a:xfrm>
                <a:off x="11095200" y="6053040"/>
                <a:ext cx="170280" cy="2487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25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11802600" y="6063120"/>
                <a:ext cx="239400" cy="228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6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11091600" y="5391720"/>
                <a:ext cx="1059480" cy="6224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11486520" y="6123600"/>
                <a:ext cx="298080" cy="1087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8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11283120" y="6050880"/>
                <a:ext cx="186840" cy="2541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11405520" y="6278760"/>
                <a:ext cx="407160" cy="2188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0" name="Image"/>
            <p:cNvPicPr/>
            <p:nvPr/>
          </p:nvPicPr>
          <p:blipFill>
            <a:blip r:embed="rId20"/>
            <a:stretch/>
          </p:blipFill>
          <p:spPr>
            <a:xfrm>
              <a:off x="11017800" y="228960"/>
              <a:ext cx="1103400" cy="4026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" name="CustomShape 18"/>
            <p:cNvSpPr/>
            <p:nvPr/>
          </p:nvSpPr>
          <p:spPr>
            <a:xfrm>
              <a:off x="11029680" y="4385160"/>
              <a:ext cx="1137600" cy="817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fontScale="94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67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67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670" b="0" strike="noStrike" spc="-1">
                <a:latin typeface="Arial"/>
              </a:endParaRPr>
            </a:p>
          </p:txBody>
        </p:sp>
      </p:grpSp>
      <p:sp>
        <p:nvSpPr>
          <p:cNvPr id="3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da-DK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7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7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5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7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7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79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0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1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2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3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84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sp>
        <p:nvSpPr>
          <p:cNvPr id="8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9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1" name="Group 15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92" name="Group 16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93" name="CustomShape 17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4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5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6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7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8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99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0" name="CustomShape 18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pic>
        <p:nvPicPr>
          <p:cNvPr id="101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sp>
        <p:nvSpPr>
          <p:cNvPr id="10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da-DK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png"/><Relationship Id="rId7" Type="http://schemas.openxmlformats.org/officeDocument/2006/relationships/image" Target="../media/image13.t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openxmlformats.org/officeDocument/2006/relationships/image" Target="../media/image10.tif"/><Relationship Id="rId9" Type="http://schemas.openxmlformats.org/officeDocument/2006/relationships/image" Target="../media/image15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tif"/><Relationship Id="rId3" Type="http://schemas.openxmlformats.org/officeDocument/2006/relationships/image" Target="../media/image17.tif"/><Relationship Id="rId7" Type="http://schemas.openxmlformats.org/officeDocument/2006/relationships/image" Target="../media/image4.png"/><Relationship Id="rId12" Type="http://schemas.openxmlformats.org/officeDocument/2006/relationships/image" Target="../media/image20.tif"/><Relationship Id="rId17" Type="http://schemas.openxmlformats.org/officeDocument/2006/relationships/image" Target="../media/image8.jpeg"/><Relationship Id="rId2" Type="http://schemas.openxmlformats.org/officeDocument/2006/relationships/image" Target="../media/image16.tif"/><Relationship Id="rId16" Type="http://schemas.openxmlformats.org/officeDocument/2006/relationships/image" Target="../media/image2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10.tif"/><Relationship Id="rId5" Type="http://schemas.openxmlformats.org/officeDocument/2006/relationships/image" Target="../media/image2.png"/><Relationship Id="rId15" Type="http://schemas.openxmlformats.org/officeDocument/2006/relationships/image" Target="../media/image23.tif"/><Relationship Id="rId10" Type="http://schemas.openxmlformats.org/officeDocument/2006/relationships/image" Target="../media/image6.png"/><Relationship Id="rId4" Type="http://schemas.openxmlformats.org/officeDocument/2006/relationships/image" Target="../media/image18.tif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"/><Relationship Id="rId5" Type="http://schemas.openxmlformats.org/officeDocument/2006/relationships/image" Target="../media/image15.ti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7.tif"/><Relationship Id="rId4" Type="http://schemas.openxmlformats.org/officeDocument/2006/relationships/image" Target="../media/image1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7.tif"/><Relationship Id="rId4" Type="http://schemas.openxmlformats.org/officeDocument/2006/relationships/image" Target="../media/image1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"/><Relationship Id="rId5" Type="http://schemas.openxmlformats.org/officeDocument/2006/relationships/image" Target="../media/image32.jpeg"/><Relationship Id="rId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"/><Relationship Id="rId5" Type="http://schemas.openxmlformats.org/officeDocument/2006/relationships/image" Target="../media/image15.tif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62240" y="3545280"/>
            <a:ext cx="10839240" cy="2705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3000"/>
              </a:lnSpc>
            </a:pPr>
            <a:r>
              <a:rPr lang="en-GB" sz="8000" b="1" strike="noStrike" spc="-1">
                <a:solidFill>
                  <a:srgbClr val="000000"/>
                </a:solidFill>
                <a:latin typeface="Arial"/>
                <a:ea typeface="Arial"/>
              </a:rPr>
              <a:t>Welcome…</a:t>
            </a:r>
            <a:endParaRPr lang="en-GB" sz="8000" b="0" strike="noStrike" spc="-1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359360" y="1704960"/>
            <a:ext cx="10839240" cy="1659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Peter Willendrup, Erik Knudsen, Mads Bertelsen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B52C-9BD3-9A44-8038-B4F72AE1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00" y="607721"/>
            <a:ext cx="9311760" cy="609398"/>
          </a:xfrm>
        </p:spPr>
        <p:txBody>
          <a:bodyPr/>
          <a:lstStyle/>
          <a:p>
            <a:r>
              <a:rPr lang="da-DK" dirty="0"/>
              <a:t>School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CA97A-0C78-434B-94EC-00243409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2" y="1537611"/>
            <a:ext cx="10806545" cy="4456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630E2-D8A9-DD4F-A5AC-716581AE6991}"/>
              </a:ext>
            </a:extLst>
          </p:cNvPr>
          <p:cNvSpPr txBox="1"/>
          <p:nvPr/>
        </p:nvSpPr>
        <p:spPr>
          <a:xfrm>
            <a:off x="1319265" y="5994157"/>
            <a:ext cx="1318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 dirty="0"/>
              <a:t>But </a:t>
            </a:r>
            <a:r>
              <a:rPr lang="da-DK" sz="2400" b="1" dirty="0" err="1"/>
              <a:t>we</a:t>
            </a:r>
            <a:r>
              <a:rPr lang="da-DK" sz="2400" b="1" dirty="0"/>
              <a:t> </a:t>
            </a:r>
            <a:r>
              <a:rPr lang="da-DK" sz="2400" b="1" dirty="0" err="1"/>
              <a:t>will</a:t>
            </a:r>
            <a:r>
              <a:rPr lang="da-DK" sz="2400" b="1" dirty="0"/>
              <a:t> </a:t>
            </a:r>
            <a:r>
              <a:rPr lang="da-DK" sz="2400" b="1" dirty="0" err="1"/>
              <a:t>be</a:t>
            </a:r>
            <a:r>
              <a:rPr lang="da-DK" sz="2400" b="1" dirty="0"/>
              <a:t> </a:t>
            </a:r>
            <a:r>
              <a:rPr lang="da-DK" sz="2400" b="1" dirty="0" err="1"/>
              <a:t>flexible</a:t>
            </a:r>
            <a:r>
              <a:rPr lang="da-DK" sz="2400" b="1" dirty="0"/>
              <a:t> – </a:t>
            </a:r>
            <a:r>
              <a:rPr lang="da-DK" sz="2400" b="1" dirty="0" err="1"/>
              <a:t>spend</a:t>
            </a:r>
            <a:r>
              <a:rPr lang="da-DK" sz="2400" b="1" dirty="0"/>
              <a:t> time on </a:t>
            </a:r>
            <a:r>
              <a:rPr lang="da-DK" sz="2400" b="1" dirty="0" err="1"/>
              <a:t>what</a:t>
            </a:r>
            <a:r>
              <a:rPr lang="da-DK" sz="2400" b="1" dirty="0"/>
              <a:t> is </a:t>
            </a:r>
            <a:r>
              <a:rPr lang="da-DK" sz="2400" b="1" dirty="0" err="1"/>
              <a:t>needed</a:t>
            </a:r>
            <a:r>
              <a:rPr lang="da-DK" sz="2400" b="1" dirty="0"/>
              <a:t> as </a:t>
            </a:r>
            <a:r>
              <a:rPr lang="da-DK" sz="2400" b="1" dirty="0" err="1"/>
              <a:t>we</a:t>
            </a:r>
            <a:r>
              <a:rPr lang="da-DK" sz="2400" b="1" dirty="0"/>
              <a:t> </a:t>
            </a:r>
            <a:r>
              <a:rPr lang="da-DK" sz="2400" b="1" dirty="0" err="1"/>
              <a:t>move</a:t>
            </a:r>
            <a:r>
              <a:rPr lang="da-DK" sz="2400" b="1" dirty="0"/>
              <a:t> </a:t>
            </a:r>
            <a:r>
              <a:rPr lang="da-DK" sz="2400" b="1" dirty="0" err="1"/>
              <a:t>along</a:t>
            </a:r>
            <a:r>
              <a:rPr lang="da-DK" sz="2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86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FD16-0169-E745-B850-B8256FA4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00" y="607721"/>
            <a:ext cx="9311760" cy="609398"/>
          </a:xfrm>
        </p:spPr>
        <p:txBody>
          <a:bodyPr/>
          <a:lstStyle/>
          <a:p>
            <a:r>
              <a:rPr lang="da-DK" dirty="0"/>
              <a:t>School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3293-1AF7-FF44-9DF7-28D46BCCE08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74800" y="1461291"/>
            <a:ext cx="9311760" cy="50352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Informal</a:t>
            </a:r>
            <a:r>
              <a:rPr lang="da-DK" dirty="0"/>
              <a:t>! </a:t>
            </a:r>
            <a:r>
              <a:rPr lang="da-DK" dirty="0" err="1"/>
              <a:t>Please</a:t>
            </a:r>
            <a:r>
              <a:rPr lang="da-DK" dirty="0"/>
              <a:t> </a:t>
            </a:r>
            <a:r>
              <a:rPr lang="da-DK" dirty="0" err="1"/>
              <a:t>raise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hand</a:t>
            </a:r>
            <a:r>
              <a:rPr lang="da-DK" dirty="0"/>
              <a:t> at </a:t>
            </a:r>
            <a:r>
              <a:rPr lang="da-DK" dirty="0" err="1"/>
              <a:t>any</a:t>
            </a:r>
            <a:r>
              <a:rPr lang="da-DK" dirty="0"/>
              <a:t> time if </a:t>
            </a:r>
            <a:r>
              <a:rPr lang="da-DK" dirty="0" err="1"/>
              <a:t>you</a:t>
            </a:r>
            <a:r>
              <a:rPr lang="da-DK" dirty="0"/>
              <a:t> have a </a:t>
            </a:r>
            <a:r>
              <a:rPr lang="da-DK" dirty="0" err="1"/>
              <a:t>question</a:t>
            </a:r>
            <a:r>
              <a:rPr lang="da-DK" dirty="0"/>
              <a:t> or </a:t>
            </a:r>
            <a:r>
              <a:rPr lang="da-DK" dirty="0" err="1"/>
              <a:t>comment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We</a:t>
            </a:r>
            <a:r>
              <a:rPr lang="da-DK" dirty="0"/>
              <a:t> suggest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in </a:t>
            </a:r>
            <a:r>
              <a:rPr lang="da-DK" dirty="0" err="1"/>
              <a:t>groups</a:t>
            </a:r>
            <a:r>
              <a:rPr lang="da-DK" dirty="0"/>
              <a:t> of 2 (</a:t>
            </a:r>
            <a:r>
              <a:rPr lang="da-DK" dirty="0" err="1"/>
              <a:t>taking</a:t>
            </a:r>
            <a:r>
              <a:rPr lang="da-DK" dirty="0"/>
              <a:t> </a:t>
            </a:r>
            <a:r>
              <a:rPr lang="da-DK" dirty="0" err="1"/>
              <a:t>turns</a:t>
            </a:r>
            <a:r>
              <a:rPr lang="da-DK" dirty="0"/>
              <a:t> at the keyboard or </a:t>
            </a:r>
            <a:r>
              <a:rPr lang="da-DK" dirty="0" err="1"/>
              <a:t>working</a:t>
            </a:r>
            <a:r>
              <a:rPr lang="da-DK" dirty="0"/>
              <a:t> in parallel)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Delays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expected</a:t>
            </a:r>
            <a:r>
              <a:rPr lang="da-DK" dirty="0"/>
              <a:t> –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frustrated</a:t>
            </a:r>
            <a:r>
              <a:rPr lang="da-DK" dirty="0"/>
              <a:t> if a </a:t>
            </a:r>
            <a:r>
              <a:rPr lang="da-DK" dirty="0" err="1"/>
              <a:t>topic</a:t>
            </a:r>
            <a:r>
              <a:rPr lang="da-DK" dirty="0"/>
              <a:t> ”</a:t>
            </a:r>
            <a:r>
              <a:rPr lang="da-DK" dirty="0" err="1"/>
              <a:t>spills</a:t>
            </a:r>
            <a:r>
              <a:rPr lang="da-DK" dirty="0"/>
              <a:t> over” to the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day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try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the </a:t>
            </a:r>
            <a:r>
              <a:rPr lang="da-DK" dirty="0" err="1"/>
              <a:t>school</a:t>
            </a:r>
            <a:r>
              <a:rPr lang="da-DK" dirty="0"/>
              <a:t>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enjoyable</a:t>
            </a:r>
            <a:r>
              <a:rPr lang="da-DK" dirty="0"/>
              <a:t> and </a:t>
            </a:r>
            <a:r>
              <a:rPr lang="da-DK" dirty="0" err="1"/>
              <a:t>useful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420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128C-BE26-034D-905C-62658227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00" y="303023"/>
            <a:ext cx="9311760" cy="1218795"/>
          </a:xfrm>
        </p:spPr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couple</a:t>
            </a:r>
            <a:r>
              <a:rPr lang="da-DK" dirty="0"/>
              <a:t> of </a:t>
            </a:r>
            <a:r>
              <a:rPr lang="da-DK" dirty="0" err="1"/>
              <a:t>questions</a:t>
            </a:r>
            <a:r>
              <a:rPr lang="da-DK" dirty="0"/>
              <a:t> to the participants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4905-593F-0F49-BBB1-3A16DB1E904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74800" y="3010944"/>
            <a:ext cx="9311760" cy="193591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da-DK" dirty="0"/>
              <a:t>How </a:t>
            </a:r>
            <a:r>
              <a:rPr lang="da-DK" dirty="0" err="1"/>
              <a:t>many</a:t>
            </a:r>
            <a:r>
              <a:rPr lang="da-DK" dirty="0"/>
              <a:t> have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experience</a:t>
            </a:r>
            <a:r>
              <a:rPr lang="da-DK" dirty="0"/>
              <a:t> with </a:t>
            </a:r>
            <a:r>
              <a:rPr lang="da-DK" dirty="0" err="1"/>
              <a:t>McStas</a:t>
            </a:r>
            <a:r>
              <a:rPr lang="da-DK" dirty="0"/>
              <a:t>? </a:t>
            </a:r>
          </a:p>
          <a:p>
            <a:pPr>
              <a:buFont typeface="Wingdings" pitchFamily="2" charset="2"/>
              <a:buChar char="v"/>
            </a:pPr>
            <a:endParaRPr lang="da-DK" dirty="0"/>
          </a:p>
          <a:p>
            <a:pPr>
              <a:buFont typeface="Wingdings" pitchFamily="2" charset="2"/>
              <a:buChar char="v"/>
            </a:pPr>
            <a:r>
              <a:rPr lang="da-DK" dirty="0"/>
              <a:t>How </a:t>
            </a:r>
            <a:r>
              <a:rPr lang="da-DK" dirty="0" err="1"/>
              <a:t>many</a:t>
            </a:r>
            <a:r>
              <a:rPr lang="da-DK" dirty="0"/>
              <a:t> have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experience</a:t>
            </a:r>
            <a:r>
              <a:rPr lang="da-DK" dirty="0"/>
              <a:t> with </a:t>
            </a:r>
            <a:r>
              <a:rPr lang="da-DK" dirty="0" err="1"/>
              <a:t>Vitess</a:t>
            </a:r>
            <a:r>
              <a:rPr lang="da-DK" dirty="0"/>
              <a:t>?</a:t>
            </a:r>
          </a:p>
          <a:p>
            <a:pPr>
              <a:buFont typeface="Wingdings" pitchFamily="2" charset="2"/>
              <a:buChar char="v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953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Peter Willendrup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Born 1973 in Copenhagen, DK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BSc. in Physics - RISØ / Univ. CPH 1997 </a:t>
            </a:r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“Neutron diffraction and magnetic structures”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(Ho-Er alloys)</a:t>
            </a:r>
            <a:endParaRPr lang="en-GB" sz="146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Master-courses in X-ray scattering, atomic physics, solid state physics, “computer physics”, numerical analysis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MSc. in Physics, BSc. in Mathematics from Univ. CPH year 2000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“Point-spread Functions in Tomography using Filtered Back-projection Reconstruction” (CT/PET/SPECT scanners)</a:t>
            </a:r>
            <a:endParaRPr lang="en-GB" sz="146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Software solutions for Neurobiology Research Unit, Copenhagen University Hospital 2000-2002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3D brain-scan visualisation, alignment MR-PET etc…</a:t>
            </a:r>
            <a:endParaRPr lang="en-GB" sz="146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NX6A4141m.jpg"/>
          <p:cNvPicPr/>
          <p:nvPr/>
        </p:nvPicPr>
        <p:blipFill>
          <a:blip r:embed="rId2"/>
          <a:stretch/>
        </p:blipFill>
        <p:spPr>
          <a:xfrm>
            <a:off x="10298160" y="426240"/>
            <a:ext cx="1186560" cy="1612440"/>
          </a:xfrm>
          <a:prstGeom prst="rect">
            <a:avLst/>
          </a:prstGeom>
          <a:ln w="12600">
            <a:noFill/>
          </a:ln>
        </p:spPr>
      </p:pic>
      <p:pic>
        <p:nvPicPr>
          <p:cNvPr id="153" name="SafariScreenSnapz147.png"/>
          <p:cNvPicPr/>
          <p:nvPr/>
        </p:nvPicPr>
        <p:blipFill>
          <a:blip r:embed="rId3"/>
          <a:stretch/>
        </p:blipFill>
        <p:spPr>
          <a:xfrm>
            <a:off x="6787080" y="732600"/>
            <a:ext cx="2286360" cy="1282680"/>
          </a:xfrm>
          <a:prstGeom prst="rect">
            <a:avLst/>
          </a:prstGeom>
          <a:ln w="12600">
            <a:noFill/>
          </a:ln>
        </p:spPr>
      </p:pic>
      <p:pic>
        <p:nvPicPr>
          <p:cNvPr id="154" name="Image"/>
          <p:cNvPicPr/>
          <p:nvPr/>
        </p:nvPicPr>
        <p:blipFill>
          <a:blip r:embed="rId4"/>
          <a:stretch/>
        </p:blipFill>
        <p:spPr>
          <a:xfrm>
            <a:off x="1477080" y="2724120"/>
            <a:ext cx="964080" cy="299160"/>
          </a:xfrm>
          <a:prstGeom prst="rect">
            <a:avLst/>
          </a:prstGeom>
          <a:ln w="12600">
            <a:noFill/>
          </a:ln>
        </p:spPr>
      </p:pic>
      <p:pic>
        <p:nvPicPr>
          <p:cNvPr id="155" name="Image"/>
          <p:cNvPicPr/>
          <p:nvPr/>
        </p:nvPicPr>
        <p:blipFill>
          <a:blip r:embed="rId5"/>
          <a:stretch/>
        </p:blipFill>
        <p:spPr>
          <a:xfrm>
            <a:off x="1674000" y="2149560"/>
            <a:ext cx="570240" cy="570240"/>
          </a:xfrm>
          <a:prstGeom prst="rect">
            <a:avLst/>
          </a:prstGeom>
          <a:ln w="12600">
            <a:noFill/>
          </a:ln>
        </p:spPr>
      </p:pic>
      <p:pic>
        <p:nvPicPr>
          <p:cNvPr id="156" name="Image"/>
          <p:cNvPicPr/>
          <p:nvPr/>
        </p:nvPicPr>
        <p:blipFill>
          <a:blip r:embed="rId5"/>
          <a:stretch/>
        </p:blipFill>
        <p:spPr>
          <a:xfrm>
            <a:off x="1674000" y="4259160"/>
            <a:ext cx="570240" cy="570240"/>
          </a:xfrm>
          <a:prstGeom prst="rect">
            <a:avLst/>
          </a:prstGeom>
          <a:ln w="12600">
            <a:noFill/>
          </a:ln>
        </p:spPr>
      </p:pic>
      <p:pic>
        <p:nvPicPr>
          <p:cNvPr id="157" name="SafariScreenSnapz148.png"/>
          <p:cNvPicPr/>
          <p:nvPr/>
        </p:nvPicPr>
        <p:blipFill>
          <a:blip r:embed="rId6"/>
          <a:srcRect r="78624"/>
          <a:stretch/>
        </p:blipFill>
        <p:spPr>
          <a:xfrm>
            <a:off x="1744560" y="5697360"/>
            <a:ext cx="534240" cy="471960"/>
          </a:xfrm>
          <a:prstGeom prst="rect">
            <a:avLst/>
          </a:prstGeom>
          <a:ln w="12600">
            <a:noFill/>
          </a:ln>
        </p:spPr>
      </p:pic>
      <p:pic>
        <p:nvPicPr>
          <p:cNvPr id="158" name="Image"/>
          <p:cNvPicPr/>
          <p:nvPr/>
        </p:nvPicPr>
        <p:blipFill>
          <a:blip r:embed="rId7"/>
          <a:stretch/>
        </p:blipFill>
        <p:spPr>
          <a:xfrm>
            <a:off x="2468520" y="914400"/>
            <a:ext cx="897840" cy="636120"/>
          </a:xfrm>
          <a:prstGeom prst="rect">
            <a:avLst/>
          </a:prstGeom>
          <a:ln w="12600">
            <a:noFill/>
          </a:ln>
        </p:spPr>
      </p:pic>
      <p:pic>
        <p:nvPicPr>
          <p:cNvPr id="159" name="Image"/>
          <p:cNvPicPr/>
          <p:nvPr/>
        </p:nvPicPr>
        <p:blipFill>
          <a:blip r:embed="rId8"/>
          <a:stretch/>
        </p:blipFill>
        <p:spPr>
          <a:xfrm>
            <a:off x="1902240" y="880200"/>
            <a:ext cx="704520" cy="704520"/>
          </a:xfrm>
          <a:prstGeom prst="rect">
            <a:avLst/>
          </a:prstGeom>
          <a:ln w="12600">
            <a:noFill/>
          </a:ln>
        </p:spPr>
      </p:pic>
      <p:pic>
        <p:nvPicPr>
          <p:cNvPr id="160" name="Image"/>
          <p:cNvPicPr/>
          <p:nvPr/>
        </p:nvPicPr>
        <p:blipFill>
          <a:blip r:embed="rId9"/>
          <a:stretch/>
        </p:blipFill>
        <p:spPr>
          <a:xfrm>
            <a:off x="6826320" y="752760"/>
            <a:ext cx="524160" cy="334440"/>
          </a:xfrm>
          <a:prstGeom prst="rect">
            <a:avLst/>
          </a:prstGeom>
          <a:ln w="12600">
            <a:noFill/>
          </a:ln>
        </p:spPr>
      </p:pic>
      <p:pic>
        <p:nvPicPr>
          <p:cNvPr id="161" name="SafariScreenSnapz148.png"/>
          <p:cNvPicPr/>
          <p:nvPr/>
        </p:nvPicPr>
        <p:blipFill>
          <a:blip r:embed="rId6"/>
          <a:stretch/>
        </p:blipFill>
        <p:spPr>
          <a:xfrm>
            <a:off x="7898400" y="5829480"/>
            <a:ext cx="2502000" cy="4719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/>
          <p:cNvPicPr/>
          <p:nvPr/>
        </p:nvPicPr>
        <p:blipFill>
          <a:blip r:embed="rId2"/>
          <a:stretch/>
        </p:blipFill>
        <p:spPr>
          <a:xfrm>
            <a:off x="9786960" y="3792600"/>
            <a:ext cx="1357560" cy="1357560"/>
          </a:xfrm>
          <a:prstGeom prst="rect">
            <a:avLst/>
          </a:prstGeom>
          <a:ln w="12600">
            <a:noFill/>
          </a:ln>
        </p:spPr>
      </p:pic>
      <p:pic>
        <p:nvPicPr>
          <p:cNvPr id="163" name="Image"/>
          <p:cNvPicPr/>
          <p:nvPr/>
        </p:nvPicPr>
        <p:blipFill>
          <a:blip r:embed="rId3"/>
          <a:stretch/>
        </p:blipFill>
        <p:spPr>
          <a:xfrm>
            <a:off x="10869840" y="4901760"/>
            <a:ext cx="872640" cy="1357560"/>
          </a:xfrm>
          <a:prstGeom prst="rect">
            <a:avLst/>
          </a:prstGeom>
          <a:ln w="12600"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275652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2002- “development engineer” on the McStas project</a:t>
            </a:r>
            <a:endParaRPr lang="en-GB" sz="213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2002-2007 Risø National Lab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2007-2011 Risø DTU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2012- DTU Physics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2015- 1/3 seconded to ESS DMSC</a:t>
            </a:r>
            <a:endParaRPr lang="en-GB" sz="16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640" b="0" strike="noStrike" spc="-1">
              <a:latin typeface="Arial"/>
            </a:endParaRPr>
          </a:p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External funding from EU projects, ISIS TS2 project, ESS project etc. Currently ESS project + </a:t>
            </a:r>
            <a:endParaRPr lang="en-GB" sz="213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30" b="0" strike="noStrike" spc="-1">
              <a:latin typeface="Arial"/>
            </a:endParaRPr>
          </a:p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Daily tasks wrt. McStas:</a:t>
            </a:r>
            <a:endParaRPr lang="en-GB" sz="213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Develop new functionality - be it physics or infrastructure-wise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Work with users to solve their problems (in any area of neutron scattering…)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Software expert for “anything McStas”</a:t>
            </a:r>
            <a:endParaRPr lang="en-GB" sz="1640" b="0" strike="noStrike" spc="-1">
              <a:latin typeface="Arial"/>
            </a:endParaRPr>
          </a:p>
          <a:p>
            <a:pPr marL="340200" lvl="1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Teach users about the code and how to use it efficiently</a:t>
            </a:r>
            <a:endParaRPr lang="en-GB" sz="164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774800" y="42624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About the lecturer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Image"/>
          <p:cNvPicPr/>
          <p:nvPr/>
        </p:nvPicPr>
        <p:blipFill>
          <a:blip r:embed="rId4"/>
          <a:stretch/>
        </p:blipFill>
        <p:spPr>
          <a:xfrm>
            <a:off x="5884920" y="3915720"/>
            <a:ext cx="408600" cy="334440"/>
          </a:xfrm>
          <a:prstGeom prst="rect">
            <a:avLst/>
          </a:prstGeom>
          <a:ln w="1260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8763480" y="2028600"/>
            <a:ext cx="1086120" cy="1133640"/>
            <a:chOff x="8763480" y="2028600"/>
            <a:chExt cx="1086120" cy="1133640"/>
          </a:xfrm>
        </p:grpSpPr>
        <p:grpSp>
          <p:nvGrpSpPr>
            <p:cNvPr id="169" name="Group 5"/>
            <p:cNvGrpSpPr/>
            <p:nvPr/>
          </p:nvGrpSpPr>
          <p:grpSpPr>
            <a:xfrm>
              <a:off x="8763480" y="2028600"/>
              <a:ext cx="1086120" cy="936000"/>
              <a:chOff x="8763480" y="2028600"/>
              <a:chExt cx="1086120" cy="936000"/>
            </a:xfrm>
          </p:grpSpPr>
          <p:pic>
            <p:nvPicPr>
              <p:cNvPr id="170" name="logoill.pdf"/>
              <p:cNvPicPr/>
              <p:nvPr/>
            </p:nvPicPr>
            <p:blipFill>
              <a:blip r:embed="rId5"/>
              <a:stretch/>
            </p:blipFill>
            <p:spPr>
              <a:xfrm>
                <a:off x="9492120" y="2716560"/>
                <a:ext cx="245160" cy="2343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1" name="mcstas-logo.pdf"/>
              <p:cNvPicPr/>
              <p:nvPr/>
            </p:nvPicPr>
            <p:blipFill>
              <a:blip r:embed="rId6"/>
              <a:stretch/>
            </p:blipFill>
            <p:spPr>
              <a:xfrm>
                <a:off x="8763480" y="2028600"/>
                <a:ext cx="1086120" cy="63792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2" name="PSI-Logo_trans.png"/>
              <p:cNvPicPr/>
              <p:nvPr/>
            </p:nvPicPr>
            <p:blipFill>
              <a:blip r:embed="rId7"/>
              <a:stretch/>
            </p:blipFill>
            <p:spPr>
              <a:xfrm>
                <a:off x="9168120" y="2778840"/>
                <a:ext cx="305640" cy="11124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3" name="ku-logo.pdf"/>
              <p:cNvPicPr/>
              <p:nvPr/>
            </p:nvPicPr>
            <p:blipFill>
              <a:blip r:embed="rId8"/>
              <a:stretch/>
            </p:blipFill>
            <p:spPr>
              <a:xfrm>
                <a:off x="8959680" y="2704320"/>
                <a:ext cx="191520" cy="260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74" name="DTU_logo.png"/>
              <p:cNvPicPr/>
              <p:nvPr/>
            </p:nvPicPr>
            <p:blipFill>
              <a:blip r:embed="rId9"/>
              <a:stretch/>
            </p:blipFill>
            <p:spPr>
              <a:xfrm>
                <a:off x="8763480" y="2704320"/>
                <a:ext cx="178920" cy="2602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75" name="ESS_Logo_Frugal_Blue_cmyk.png"/>
            <p:cNvPicPr/>
            <p:nvPr/>
          </p:nvPicPr>
          <p:blipFill>
            <a:blip r:embed="rId10"/>
            <a:stretch/>
          </p:blipFill>
          <p:spPr>
            <a:xfrm>
              <a:off x="9085320" y="2937960"/>
              <a:ext cx="417600" cy="2242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76" name="Group 6"/>
          <p:cNvGrpSpPr/>
          <p:nvPr/>
        </p:nvGrpSpPr>
        <p:grpSpPr>
          <a:xfrm>
            <a:off x="1107720" y="1831320"/>
            <a:ext cx="2504160" cy="1357920"/>
            <a:chOff x="1107720" y="1831320"/>
            <a:chExt cx="2504160" cy="1357920"/>
          </a:xfrm>
        </p:grpSpPr>
        <p:pic>
          <p:nvPicPr>
            <p:cNvPr id="177" name="Image"/>
            <p:cNvPicPr/>
            <p:nvPr/>
          </p:nvPicPr>
          <p:blipFill>
            <a:blip r:embed="rId11"/>
            <a:stretch/>
          </p:blipFill>
          <p:spPr>
            <a:xfrm>
              <a:off x="1135080" y="1831320"/>
              <a:ext cx="749520" cy="2322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8" name="Image"/>
            <p:cNvPicPr/>
            <p:nvPr/>
          </p:nvPicPr>
          <p:blipFill>
            <a:blip r:embed="rId12"/>
            <a:stretch/>
          </p:blipFill>
          <p:spPr>
            <a:xfrm>
              <a:off x="1162800" y="2127600"/>
              <a:ext cx="1382040" cy="303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9" name="Image"/>
            <p:cNvPicPr/>
            <p:nvPr/>
          </p:nvPicPr>
          <p:blipFill>
            <a:blip r:embed="rId13"/>
            <a:stretch/>
          </p:blipFill>
          <p:spPr>
            <a:xfrm>
              <a:off x="1107720" y="2373120"/>
              <a:ext cx="2504160" cy="6256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0" name="image5.png"/>
            <p:cNvPicPr/>
            <p:nvPr/>
          </p:nvPicPr>
          <p:blipFill>
            <a:blip r:embed="rId14"/>
            <a:stretch/>
          </p:blipFill>
          <p:spPr>
            <a:xfrm>
              <a:off x="2553840" y="2459880"/>
              <a:ext cx="205560" cy="303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1" name="Image"/>
            <p:cNvPicPr/>
            <p:nvPr/>
          </p:nvPicPr>
          <p:blipFill>
            <a:blip r:embed="rId15"/>
            <a:stretch/>
          </p:blipFill>
          <p:spPr>
            <a:xfrm>
              <a:off x="1187640" y="2788560"/>
              <a:ext cx="744840" cy="40068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82" name="Image"/>
          <p:cNvPicPr/>
          <p:nvPr/>
        </p:nvPicPr>
        <p:blipFill>
          <a:blip r:embed="rId16"/>
          <a:stretch/>
        </p:blipFill>
        <p:spPr>
          <a:xfrm>
            <a:off x="1490040" y="4947480"/>
            <a:ext cx="1086120" cy="1086120"/>
          </a:xfrm>
          <a:prstGeom prst="rect">
            <a:avLst/>
          </a:prstGeom>
          <a:ln w="12600">
            <a:noFill/>
          </a:ln>
        </p:spPr>
      </p:pic>
      <p:grpSp>
        <p:nvGrpSpPr>
          <p:cNvPr id="183" name="Group 7"/>
          <p:cNvGrpSpPr/>
          <p:nvPr/>
        </p:nvGrpSpPr>
        <p:grpSpPr>
          <a:xfrm>
            <a:off x="1383480" y="3517920"/>
            <a:ext cx="883440" cy="921960"/>
            <a:chOff x="1383480" y="3517920"/>
            <a:chExt cx="883440" cy="921960"/>
          </a:xfrm>
        </p:grpSpPr>
        <p:grpSp>
          <p:nvGrpSpPr>
            <p:cNvPr id="184" name="Group 8"/>
            <p:cNvGrpSpPr/>
            <p:nvPr/>
          </p:nvGrpSpPr>
          <p:grpSpPr>
            <a:xfrm>
              <a:off x="1383480" y="3517920"/>
              <a:ext cx="883440" cy="761040"/>
              <a:chOff x="1383480" y="3517920"/>
              <a:chExt cx="883440" cy="761040"/>
            </a:xfrm>
          </p:grpSpPr>
          <p:pic>
            <p:nvPicPr>
              <p:cNvPr id="185" name="logoill.pdf"/>
              <p:cNvPicPr/>
              <p:nvPr/>
            </p:nvPicPr>
            <p:blipFill>
              <a:blip r:embed="rId5"/>
              <a:stretch/>
            </p:blipFill>
            <p:spPr>
              <a:xfrm>
                <a:off x="1976400" y="4077720"/>
                <a:ext cx="199440" cy="19044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6" name="mcstas-logo.pdf"/>
              <p:cNvPicPr/>
              <p:nvPr/>
            </p:nvPicPr>
            <p:blipFill>
              <a:blip r:embed="rId6"/>
              <a:stretch/>
            </p:blipFill>
            <p:spPr>
              <a:xfrm>
                <a:off x="1383480" y="3517920"/>
                <a:ext cx="883440" cy="5187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7" name="PSI-Logo_trans.png"/>
              <p:cNvPicPr/>
              <p:nvPr/>
            </p:nvPicPr>
            <p:blipFill>
              <a:blip r:embed="rId7"/>
              <a:stretch/>
            </p:blipFill>
            <p:spPr>
              <a:xfrm>
                <a:off x="1712880" y="4128120"/>
                <a:ext cx="248400" cy="903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8" name="ku-logo.pdf"/>
              <p:cNvPicPr/>
              <p:nvPr/>
            </p:nvPicPr>
            <p:blipFill>
              <a:blip r:embed="rId8"/>
              <a:stretch/>
            </p:blipFill>
            <p:spPr>
              <a:xfrm>
                <a:off x="1543320" y="4067280"/>
                <a:ext cx="155520" cy="2116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89" name="DTU_logo.png"/>
              <p:cNvPicPr/>
              <p:nvPr/>
            </p:nvPicPr>
            <p:blipFill>
              <a:blip r:embed="rId9"/>
              <a:stretch/>
            </p:blipFill>
            <p:spPr>
              <a:xfrm>
                <a:off x="1383480" y="4067280"/>
                <a:ext cx="145440" cy="21132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90" name="ESS_Logo_Frugal_Blue_cmyk.png"/>
            <p:cNvPicPr/>
            <p:nvPr/>
          </p:nvPicPr>
          <p:blipFill>
            <a:blip r:embed="rId10"/>
            <a:stretch/>
          </p:blipFill>
          <p:spPr>
            <a:xfrm>
              <a:off x="1645560" y="4257720"/>
              <a:ext cx="339480" cy="18216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91" name="NX6A4141m.jpg"/>
          <p:cNvPicPr/>
          <p:nvPr/>
        </p:nvPicPr>
        <p:blipFill>
          <a:blip r:embed="rId17"/>
          <a:stretch/>
        </p:blipFill>
        <p:spPr>
          <a:xfrm>
            <a:off x="10298160" y="426240"/>
            <a:ext cx="1186560" cy="16124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774800" y="42624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17748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4" name="SafariScreenSnapz152.png"/>
          <p:cNvPicPr/>
          <p:nvPr/>
        </p:nvPicPr>
        <p:blipFill>
          <a:blip r:embed="rId2"/>
          <a:stretch/>
        </p:blipFill>
        <p:spPr>
          <a:xfrm>
            <a:off x="1819080" y="-1597320"/>
            <a:ext cx="8540640" cy="9456480"/>
          </a:xfrm>
          <a:prstGeom prst="rect">
            <a:avLst/>
          </a:prstGeom>
          <a:ln w="1260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6" name="Group 4"/>
          <p:cNvGrpSpPr/>
          <p:nvPr/>
        </p:nvGrpSpPr>
        <p:grpSpPr>
          <a:xfrm>
            <a:off x="6890760" y="4076640"/>
            <a:ext cx="912960" cy="496080"/>
            <a:chOff x="6890760" y="4076640"/>
            <a:chExt cx="912960" cy="496080"/>
          </a:xfrm>
        </p:grpSpPr>
        <p:sp>
          <p:nvSpPr>
            <p:cNvPr id="197" name="CustomShape 5"/>
            <p:cNvSpPr/>
            <p:nvPr/>
          </p:nvSpPr>
          <p:spPr>
            <a:xfrm>
              <a:off x="6890760" y="4076640"/>
              <a:ext cx="912960" cy="4960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8" name="Image"/>
            <p:cNvPicPr/>
            <p:nvPr/>
          </p:nvPicPr>
          <p:blipFill>
            <a:blip r:embed="rId3"/>
            <a:stretch/>
          </p:blipFill>
          <p:spPr>
            <a:xfrm>
              <a:off x="6960240" y="4120560"/>
              <a:ext cx="759240" cy="40824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99" name="Group 6"/>
          <p:cNvGrpSpPr/>
          <p:nvPr/>
        </p:nvGrpSpPr>
        <p:grpSpPr>
          <a:xfrm>
            <a:off x="4429440" y="3704400"/>
            <a:ext cx="391680" cy="557640"/>
            <a:chOff x="4429440" y="3704400"/>
            <a:chExt cx="391680" cy="557640"/>
          </a:xfrm>
        </p:grpSpPr>
        <p:sp>
          <p:nvSpPr>
            <p:cNvPr id="200" name="CustomShape 7"/>
            <p:cNvSpPr/>
            <p:nvPr/>
          </p:nvSpPr>
          <p:spPr>
            <a:xfrm>
              <a:off x="4429440" y="3704400"/>
              <a:ext cx="391680" cy="557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2800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1" name="Group"/>
            <p:cNvPicPr/>
            <p:nvPr/>
          </p:nvPicPr>
          <p:blipFill>
            <a:blip r:embed="rId4"/>
            <a:stretch/>
          </p:blipFill>
          <p:spPr>
            <a:xfrm>
              <a:off x="4487040" y="3776760"/>
              <a:ext cx="276840" cy="40824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202" name="Group 8"/>
          <p:cNvGrpSpPr/>
          <p:nvPr/>
        </p:nvGrpSpPr>
        <p:grpSpPr>
          <a:xfrm>
            <a:off x="5102640" y="4290120"/>
            <a:ext cx="912960" cy="496080"/>
            <a:chOff x="5102640" y="4290120"/>
            <a:chExt cx="912960" cy="496080"/>
          </a:xfrm>
        </p:grpSpPr>
        <p:sp>
          <p:nvSpPr>
            <p:cNvPr id="203" name="CustomShape 9"/>
            <p:cNvSpPr/>
            <p:nvPr/>
          </p:nvSpPr>
          <p:spPr>
            <a:xfrm>
              <a:off x="5102640" y="4290120"/>
              <a:ext cx="912960" cy="4960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4" name="Image"/>
            <p:cNvPicPr/>
            <p:nvPr/>
          </p:nvPicPr>
          <p:blipFill>
            <a:blip r:embed="rId3"/>
            <a:stretch/>
          </p:blipFill>
          <p:spPr>
            <a:xfrm>
              <a:off x="5172120" y="4334040"/>
              <a:ext cx="759240" cy="4082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205" name="CustomShape 10"/>
          <p:cNvSpPr/>
          <p:nvPr/>
        </p:nvSpPr>
        <p:spPr>
          <a:xfrm>
            <a:off x="5474880" y="4410360"/>
            <a:ext cx="495000" cy="249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1400" tIns="41400" rIns="41400" bIns="414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100" b="1" i="1" strike="noStrike" spc="-1">
                <a:solidFill>
                  <a:srgbClr val="000000"/>
                </a:solidFill>
                <a:latin typeface="Arial"/>
                <a:ea typeface="Arial"/>
              </a:rPr>
              <a:t>DMSC</a:t>
            </a:r>
            <a:endParaRPr lang="en-GB" sz="1100" b="0" strike="noStrike" spc="-1">
              <a:latin typeface="Arial"/>
            </a:endParaRPr>
          </a:p>
        </p:txBody>
      </p:sp>
      <p:pic>
        <p:nvPicPr>
          <p:cNvPr id="206" name="Image"/>
          <p:cNvPicPr/>
          <p:nvPr/>
        </p:nvPicPr>
        <p:blipFill>
          <a:blip r:embed="rId5"/>
          <a:stretch/>
        </p:blipFill>
        <p:spPr>
          <a:xfrm>
            <a:off x="3933000" y="2783520"/>
            <a:ext cx="524160" cy="334440"/>
          </a:xfrm>
          <a:prstGeom prst="rect">
            <a:avLst/>
          </a:prstGeom>
          <a:ln w="12600">
            <a:noFill/>
          </a:ln>
        </p:spPr>
      </p:pic>
      <p:pic>
        <p:nvPicPr>
          <p:cNvPr id="207" name="Image"/>
          <p:cNvPicPr/>
          <p:nvPr/>
        </p:nvPicPr>
        <p:blipFill>
          <a:blip r:embed="rId6"/>
          <a:stretch/>
        </p:blipFill>
        <p:spPr>
          <a:xfrm>
            <a:off x="7954200" y="1239480"/>
            <a:ext cx="534960" cy="364680"/>
          </a:xfrm>
          <a:prstGeom prst="rect">
            <a:avLst/>
          </a:prstGeom>
          <a:ln w="12600">
            <a:noFill/>
          </a:ln>
        </p:spPr>
      </p:pic>
      <p:pic>
        <p:nvPicPr>
          <p:cNvPr id="208" name="Image"/>
          <p:cNvPicPr/>
          <p:nvPr/>
        </p:nvPicPr>
        <p:blipFill>
          <a:blip r:embed="rId7"/>
          <a:stretch/>
        </p:blipFill>
        <p:spPr>
          <a:xfrm>
            <a:off x="7632000" y="159840"/>
            <a:ext cx="603720" cy="377280"/>
          </a:xfrm>
          <a:prstGeom prst="rect">
            <a:avLst/>
          </a:prstGeom>
          <a:ln w="12600">
            <a:noFill/>
          </a:ln>
        </p:spPr>
      </p:pic>
      <p:sp>
        <p:nvSpPr>
          <p:cNvPr id="209" name="CustomShape 11"/>
          <p:cNvSpPr/>
          <p:nvPr/>
        </p:nvSpPr>
        <p:spPr>
          <a:xfrm>
            <a:off x="7659000" y="1207800"/>
            <a:ext cx="1647000" cy="417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1400" tIns="41400" rIns="41400" bIns="414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000000"/>
                </a:solidFill>
                <a:latin typeface="Verdana"/>
                <a:ea typeface="Verdana"/>
              </a:rPr>
              <a:t>(       :-)  )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10" name="Image"/>
          <p:cNvPicPr/>
          <p:nvPr/>
        </p:nvPicPr>
        <p:blipFill>
          <a:blip r:embed="rId5"/>
          <a:stretch/>
        </p:blipFill>
        <p:spPr>
          <a:xfrm>
            <a:off x="3933360" y="2783520"/>
            <a:ext cx="524160" cy="3344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Erik Bergbäck Knudsen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Born 1974 in Finspång, SE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M. Sc. E. E – Lund University, Sweden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(“Multi-mode optical Fibers”)</a:t>
            </a:r>
            <a:endParaRPr lang="en-GB" sz="146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Ph. D. in Fiber Optics Modelling, Technical University of Denmark.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Tomographic Reconstruction Algorithms for X-ray Diffraction Microscopy Data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From 2007 – McStas and McXtrace development </a:t>
            </a:r>
            <a:endParaRPr lang="en-GB" sz="211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4" name="Picture 235"/>
          <p:cNvPicPr/>
          <p:nvPr/>
        </p:nvPicPr>
        <p:blipFill>
          <a:blip r:embed="rId2"/>
          <a:stretch/>
        </p:blipFill>
        <p:spPr>
          <a:xfrm>
            <a:off x="9936000" y="576360"/>
            <a:ext cx="1451160" cy="1220040"/>
          </a:xfrm>
          <a:prstGeom prst="rect">
            <a:avLst/>
          </a:prstGeom>
          <a:ln>
            <a:noFill/>
          </a:ln>
        </p:spPr>
      </p:pic>
      <p:pic>
        <p:nvPicPr>
          <p:cNvPr id="215" name="Picture 236"/>
          <p:cNvPicPr/>
          <p:nvPr/>
        </p:nvPicPr>
        <p:blipFill>
          <a:blip r:embed="rId3"/>
          <a:stretch/>
        </p:blipFill>
        <p:spPr>
          <a:xfrm>
            <a:off x="8196120" y="3603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16" name="Image"/>
          <p:cNvPicPr/>
          <p:nvPr/>
        </p:nvPicPr>
        <p:blipFill>
          <a:blip r:embed="rId4"/>
          <a:stretch/>
        </p:blipFill>
        <p:spPr>
          <a:xfrm>
            <a:off x="8136000" y="360360"/>
            <a:ext cx="749880" cy="478440"/>
          </a:xfrm>
          <a:prstGeom prst="rect">
            <a:avLst/>
          </a:prstGeom>
          <a:ln w="12600">
            <a:noFill/>
          </a:ln>
        </p:spPr>
      </p:pic>
      <p:pic>
        <p:nvPicPr>
          <p:cNvPr id="217" name="Image"/>
          <p:cNvPicPr/>
          <p:nvPr/>
        </p:nvPicPr>
        <p:blipFill>
          <a:blip r:embed="rId5"/>
          <a:stretch/>
        </p:blipFill>
        <p:spPr>
          <a:xfrm>
            <a:off x="11014200" y="288360"/>
            <a:ext cx="361440" cy="225720"/>
          </a:xfrm>
          <a:prstGeom prst="rect">
            <a:avLst/>
          </a:prstGeom>
          <a:ln w="12600">
            <a:noFill/>
          </a:ln>
        </p:spPr>
      </p:pic>
      <p:pic>
        <p:nvPicPr>
          <p:cNvPr id="218" name="Picture 217"/>
          <p:cNvPicPr/>
          <p:nvPr/>
        </p:nvPicPr>
        <p:blipFill>
          <a:blip r:embed="rId6"/>
          <a:stretch/>
        </p:blipFill>
        <p:spPr>
          <a:xfrm>
            <a:off x="6555600" y="648360"/>
            <a:ext cx="1436760" cy="143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About me: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Responsibilities and Research Interests:</a:t>
            </a:r>
            <a:endParaRPr lang="en-GB" sz="211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McStas Polarization subsystem</a:t>
            </a:r>
            <a:endParaRPr lang="en-GB" sz="211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Head developer of McXtrace</a:t>
            </a:r>
            <a:endParaRPr lang="en-GB" sz="2110" b="0" strike="noStrike" spc="-1">
              <a:latin typeface="Arial"/>
            </a:endParaRPr>
          </a:p>
          <a:p>
            <a:pPr marL="1296000" lvl="2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Interference effects in photon ray tracing simulations.</a:t>
            </a:r>
            <a:endParaRPr lang="en-GB" sz="2110" b="0" strike="noStrike" spc="-1">
              <a:latin typeface="Arial"/>
            </a:endParaRPr>
          </a:p>
          <a:p>
            <a:pPr marL="1296000" lvl="2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Molecular orientation scattering simulations</a:t>
            </a:r>
            <a:endParaRPr lang="en-GB" sz="2110" b="0" strike="noStrike" spc="-1">
              <a:latin typeface="Arial"/>
            </a:endParaRPr>
          </a:p>
          <a:p>
            <a:pPr marL="1296000" lvl="2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X-ray Space telescope simulations</a:t>
            </a:r>
            <a:endParaRPr lang="en-GB" sz="211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McHelium ray tracing He atom beams.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GB" sz="211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2" name="Picture 242"/>
          <p:cNvPicPr/>
          <p:nvPr/>
        </p:nvPicPr>
        <p:blipFill>
          <a:blip r:embed="rId2"/>
          <a:stretch/>
        </p:blipFill>
        <p:spPr>
          <a:xfrm>
            <a:off x="9936000" y="576000"/>
            <a:ext cx="1451160" cy="1220040"/>
          </a:xfrm>
          <a:prstGeom prst="rect">
            <a:avLst/>
          </a:prstGeom>
          <a:ln>
            <a:noFill/>
          </a:ln>
        </p:spPr>
      </p:pic>
      <p:pic>
        <p:nvPicPr>
          <p:cNvPr id="223" name="Picture 243"/>
          <p:cNvPicPr/>
          <p:nvPr/>
        </p:nvPicPr>
        <p:blipFill>
          <a:blip r:embed="rId3"/>
          <a:stretch/>
        </p:blipFill>
        <p:spPr>
          <a:xfrm>
            <a:off x="8196120" y="36000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24" name="Image"/>
          <p:cNvPicPr/>
          <p:nvPr/>
        </p:nvPicPr>
        <p:blipFill>
          <a:blip r:embed="rId4"/>
          <a:stretch/>
        </p:blipFill>
        <p:spPr>
          <a:xfrm>
            <a:off x="8136000" y="360000"/>
            <a:ext cx="749880" cy="478440"/>
          </a:xfrm>
          <a:prstGeom prst="rect">
            <a:avLst/>
          </a:prstGeom>
          <a:ln w="12600">
            <a:noFill/>
          </a:ln>
        </p:spPr>
      </p:pic>
      <p:pic>
        <p:nvPicPr>
          <p:cNvPr id="225" name="Image"/>
          <p:cNvPicPr/>
          <p:nvPr/>
        </p:nvPicPr>
        <p:blipFill>
          <a:blip r:embed="rId5"/>
          <a:stretch/>
        </p:blipFill>
        <p:spPr>
          <a:xfrm>
            <a:off x="11014200" y="288000"/>
            <a:ext cx="361440" cy="225720"/>
          </a:xfrm>
          <a:prstGeom prst="rect">
            <a:avLst/>
          </a:prstGeom>
          <a:ln w="12600">
            <a:noFill/>
          </a:ln>
        </p:spPr>
      </p:pic>
      <p:pic>
        <p:nvPicPr>
          <p:cNvPr id="226" name="Picture 225"/>
          <p:cNvPicPr/>
          <p:nvPr/>
        </p:nvPicPr>
        <p:blipFill>
          <a:blip r:embed="rId6"/>
          <a:stretch/>
        </p:blipFill>
        <p:spPr>
          <a:xfrm>
            <a:off x="6480000" y="360000"/>
            <a:ext cx="1224000" cy="12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Mads Bertelsen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714400" y="13860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Born 1988 in Copenhagen, DK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M. Sc. in neutron guide optimization, University of Copenhagen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Ph. D. in neutron instrument simulation, University of Copenhagen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Currently a Post Doc at the European Spallation Source, DMSC</a:t>
            </a:r>
            <a:endParaRPr lang="en-GB" sz="2110" b="0" strike="noStrike" spc="-1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0" name="Picture 236"/>
          <p:cNvPicPr/>
          <p:nvPr/>
        </p:nvPicPr>
        <p:blipFill>
          <a:blip r:embed="rId3"/>
          <a:stretch/>
        </p:blipFill>
        <p:spPr>
          <a:xfrm>
            <a:off x="2714400" y="44121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31" name="Image"/>
          <p:cNvPicPr/>
          <p:nvPr/>
        </p:nvPicPr>
        <p:blipFill>
          <a:blip r:embed="rId4"/>
          <a:stretch/>
        </p:blipFill>
        <p:spPr>
          <a:xfrm>
            <a:off x="2654280" y="4412160"/>
            <a:ext cx="852840" cy="544320"/>
          </a:xfrm>
          <a:prstGeom prst="rect">
            <a:avLst/>
          </a:prstGeom>
          <a:ln w="12600">
            <a:noFill/>
          </a:ln>
        </p:spPr>
      </p:pic>
      <p:pic>
        <p:nvPicPr>
          <p:cNvPr id="232" name="Picture 2"/>
          <p:cNvPicPr/>
          <p:nvPr/>
        </p:nvPicPr>
        <p:blipFill>
          <a:blip r:embed="rId5"/>
          <a:stretch/>
        </p:blipFill>
        <p:spPr>
          <a:xfrm>
            <a:off x="8512560" y="4111560"/>
            <a:ext cx="3666600" cy="2432160"/>
          </a:xfrm>
          <a:prstGeom prst="rect">
            <a:avLst/>
          </a:prstGeom>
          <a:ln>
            <a:noFill/>
          </a:ln>
        </p:spPr>
      </p:pic>
      <p:grpSp>
        <p:nvGrpSpPr>
          <p:cNvPr id="233" name="Group 4"/>
          <p:cNvGrpSpPr/>
          <p:nvPr/>
        </p:nvGrpSpPr>
        <p:grpSpPr>
          <a:xfrm>
            <a:off x="5196960" y="4508280"/>
            <a:ext cx="3004200" cy="1632600"/>
            <a:chOff x="5196960" y="4508280"/>
            <a:chExt cx="3004200" cy="1632600"/>
          </a:xfrm>
        </p:grpSpPr>
        <p:sp>
          <p:nvSpPr>
            <p:cNvPr id="234" name="CustomShape 5"/>
            <p:cNvSpPr/>
            <p:nvPr/>
          </p:nvSpPr>
          <p:spPr>
            <a:xfrm>
              <a:off x="5196960" y="4508280"/>
              <a:ext cx="3004200" cy="16326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35" name="Image"/>
            <p:cNvPicPr/>
            <p:nvPr/>
          </p:nvPicPr>
          <p:blipFill>
            <a:blip r:embed="rId6"/>
            <a:stretch/>
          </p:blipFill>
          <p:spPr>
            <a:xfrm>
              <a:off x="5425560" y="4652640"/>
              <a:ext cx="2498400" cy="134388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Mads Bertelsen</a:t>
            </a:r>
            <a:endParaRPr lang="en-GB" sz="30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714400" y="9900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Research on guide optimization</a:t>
            </a:r>
            <a:endParaRPr lang="en-GB" sz="2110" b="0" strike="noStrike" spc="-1">
              <a:latin typeface="Arial"/>
            </a:endParaRPr>
          </a:p>
          <a:p>
            <a:pPr marL="1080360" lvl="2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Minimalist principle – Boundery conditions for optimization</a:t>
            </a:r>
            <a:endParaRPr lang="en-GB" sz="2110" b="0" strike="noStrike" spc="-1">
              <a:latin typeface="Arial"/>
            </a:endParaRPr>
          </a:p>
          <a:p>
            <a:pPr marL="1080360" lvl="2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guide_bot automatic guide optimization software</a:t>
            </a: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McStas Union expansion</a:t>
            </a:r>
            <a:endParaRPr lang="en-GB" sz="2110" b="0" strike="noStrike" spc="-1">
              <a:latin typeface="Arial"/>
            </a:endParaRPr>
          </a:p>
          <a:p>
            <a:pPr marL="1080360" lvl="2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Multiple scattering in complex geometries</a:t>
            </a:r>
            <a:endParaRPr lang="en-GB" sz="2110" b="0" strike="noStrike" spc="-1">
              <a:latin typeface="Arial"/>
            </a:endParaRPr>
          </a:p>
          <a:p>
            <a:pPr marL="1080360" lvl="2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Alternate approach to sample physics</a:t>
            </a: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Co proposer on 5 ESS Instruments, 3 accepted for construction</a:t>
            </a:r>
            <a:endParaRPr lang="en-GB" sz="2110" b="0" strike="noStrike" spc="-1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DejaVu Sans"/>
              </a:rPr>
              <a:t>Provided large part of data for optics consideration of ESS moderator choice</a:t>
            </a:r>
            <a:endParaRPr lang="en-GB" sz="211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9" name="Picture 2"/>
          <p:cNvPicPr/>
          <p:nvPr/>
        </p:nvPicPr>
        <p:blipFill>
          <a:blip r:embed="rId3"/>
          <a:stretch/>
        </p:blipFill>
        <p:spPr>
          <a:xfrm>
            <a:off x="8512560" y="4111560"/>
            <a:ext cx="3666600" cy="2432160"/>
          </a:xfrm>
          <a:prstGeom prst="rect">
            <a:avLst/>
          </a:prstGeom>
          <a:ln>
            <a:noFill/>
          </a:ln>
        </p:spPr>
      </p:pic>
      <p:pic>
        <p:nvPicPr>
          <p:cNvPr id="240" name="Picture 7"/>
          <p:cNvPicPr/>
          <p:nvPr/>
        </p:nvPicPr>
        <p:blipFill>
          <a:blip r:embed="rId4"/>
          <a:stretch/>
        </p:blipFill>
        <p:spPr>
          <a:xfrm>
            <a:off x="2714400" y="44121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41" name="Image"/>
          <p:cNvPicPr/>
          <p:nvPr/>
        </p:nvPicPr>
        <p:blipFill>
          <a:blip r:embed="rId5"/>
          <a:stretch/>
        </p:blipFill>
        <p:spPr>
          <a:xfrm>
            <a:off x="2654280" y="4412160"/>
            <a:ext cx="852840" cy="544320"/>
          </a:xfrm>
          <a:prstGeom prst="rect">
            <a:avLst/>
          </a:prstGeom>
          <a:ln w="12600">
            <a:noFill/>
          </a:ln>
        </p:spPr>
      </p:pic>
      <p:grpSp>
        <p:nvGrpSpPr>
          <p:cNvPr id="242" name="Group 4"/>
          <p:cNvGrpSpPr/>
          <p:nvPr/>
        </p:nvGrpSpPr>
        <p:grpSpPr>
          <a:xfrm>
            <a:off x="5196960" y="4508280"/>
            <a:ext cx="3004200" cy="1632600"/>
            <a:chOff x="5196960" y="4508280"/>
            <a:chExt cx="3004200" cy="1632600"/>
          </a:xfrm>
        </p:grpSpPr>
        <p:sp>
          <p:nvSpPr>
            <p:cNvPr id="243" name="CustomShape 5"/>
            <p:cNvSpPr/>
            <p:nvPr/>
          </p:nvSpPr>
          <p:spPr>
            <a:xfrm>
              <a:off x="5196960" y="4508280"/>
              <a:ext cx="3004200" cy="16326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44" name="Image"/>
            <p:cNvPicPr/>
            <p:nvPr/>
          </p:nvPicPr>
          <p:blipFill>
            <a:blip r:embed="rId6"/>
            <a:stretch/>
          </p:blipFill>
          <p:spPr>
            <a:xfrm>
              <a:off x="5425560" y="4652640"/>
              <a:ext cx="2498400" cy="134388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B52C-9BD3-9A44-8038-B4F72AE1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800" y="607721"/>
            <a:ext cx="9311760" cy="609398"/>
          </a:xfrm>
        </p:spPr>
        <p:txBody>
          <a:bodyPr/>
          <a:lstStyle/>
          <a:p>
            <a:r>
              <a:rPr lang="da-DK" dirty="0"/>
              <a:t>School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CA97A-0C78-434B-94EC-00243409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2" y="1537611"/>
            <a:ext cx="10806545" cy="44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0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404</Words>
  <Application>Microsoft Macintosh PowerPoint</Application>
  <PresentationFormat>Custom</PresentationFormat>
  <Paragraphs>80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DejaVu Sans</vt:lpstr>
      <vt:lpstr>StarSymbol</vt:lpstr>
      <vt:lpstr>Symbol</vt:lpstr>
      <vt:lpstr>Times New Roman</vt:lpstr>
      <vt:lpstr>Verdana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School format</vt:lpstr>
      <vt:lpstr>School format</vt:lpstr>
      <vt:lpstr>School principles</vt:lpstr>
      <vt:lpstr>A couple of questions to the participants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Peter Willendrup</cp:lastModifiedBy>
  <cp:revision>12</cp:revision>
  <dcterms:modified xsi:type="dcterms:W3CDTF">2019-03-24T15:22:06Z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